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6" r:id="rId13"/>
    <p:sldId id="277" r:id="rId14"/>
    <p:sldId id="269" r:id="rId15"/>
    <p:sldId id="278" r:id="rId16"/>
    <p:sldId id="270" r:id="rId17"/>
    <p:sldId id="271" r:id="rId18"/>
    <p:sldId id="272" r:id="rId19"/>
    <p:sldId id="273" r:id="rId20"/>
    <p:sldId id="274" r:id="rId21"/>
    <p:sldId id="275" r:id="rId22"/>
  </p:sldIdLst>
  <p:sldSz cx="14630400" cy="8229600"/>
  <p:notesSz cx="8229600" cy="14630400"/>
  <p:embeddedFontLst>
    <p:embeddedFont>
      <p:font typeface="Heebo Light" pitchFamily="2" charset="-79"/>
      <p:regular r:id="rId24"/>
    </p:embeddedFont>
    <p:embeddedFont>
      <p:font typeface="Montserrat Bold" panose="00000800000000000000" pitchFamily="2" charset="0"/>
      <p:bold r:id="rId25"/>
    </p:embeddedFont>
    <p:embeddedFont>
      <p:font typeface="Montserrat Light" panose="00000400000000000000" pitchFamily="2" charset="0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247" autoAdjust="0"/>
  </p:normalViewPr>
  <p:slideViewPr>
    <p:cSldViewPr snapToGrid="0" snapToObjects="1">
      <p:cViewPr varScale="1">
        <p:scale>
          <a:sx n="93" d="100"/>
          <a:sy n="93" d="100"/>
        </p:scale>
        <p:origin x="5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047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54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886C13-6A20-D82F-D036-55F082F75E5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8013700"/>
            <a:ext cx="1193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: 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bm.com/reports/data-breach" TargetMode="External"/><Relationship Id="rId13" Type="http://schemas.openxmlformats.org/officeDocument/2006/relationships/hyperlink" Target="https://www.insidehighered.com/news/2022/05/09/lincoln-college-closes-following-ransomware-attack" TargetMode="External"/><Relationship Id="rId3" Type="http://schemas.openxmlformats.org/officeDocument/2006/relationships/slideLayout" Target="../slideLayouts/slideLayout19.xml"/><Relationship Id="rId7" Type="http://schemas.openxmlformats.org/officeDocument/2006/relationships/hyperlink" Target="https://www.enisa.europa.eu/" TargetMode="External"/><Relationship Id="rId12" Type="http://schemas.openxmlformats.org/officeDocument/2006/relationships/hyperlink" Target="https://www.ucsf.edu/news/2020/07/ucsf-pays-ransom-hackers-after-data-breach" TargetMode="Externa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hyperlink" Target="https://www.cybok.org/" TargetMode="External"/><Relationship Id="rId11" Type="http://schemas.openxmlformats.org/officeDocument/2006/relationships/hyperlink" Target="https://www.jisc.ac.uk/news/university-of-maastricht-pays-ransom-2020" TargetMode="External"/><Relationship Id="rId5" Type="http://schemas.openxmlformats.org/officeDocument/2006/relationships/hyperlink" Target="https://doi.org/10.3390/fi14070206" TargetMode="External"/><Relationship Id="rId10" Type="http://schemas.openxmlformats.org/officeDocument/2006/relationships/hyperlink" Target="https://www.educause.edu/research-and-publications/research/2023/top-it-issues" TargetMode="External"/><Relationship Id="rId4" Type="http://schemas.openxmlformats.org/officeDocument/2006/relationships/notesSlide" Target="../notesSlides/notesSlide21.xml"/><Relationship Id="rId9" Type="http://schemas.openxmlformats.org/officeDocument/2006/relationships/hyperlink" Target="https://www.educause.edu/research-and-publications/research/2022/cloud-computing-in-higher-education" TargetMode="Externa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.png"/><Relationship Id="rId2" Type="http://schemas.openxmlformats.org/officeDocument/2006/relationships/audio" Target="../media/media9.m4a"/><Relationship Id="rId16" Type="http://schemas.openxmlformats.org/officeDocument/2006/relationships/image" Target="../media/image28.png"/><Relationship Id="rId1" Type="http://schemas.microsoft.com/office/2007/relationships/media" Target="../media/media9.m4a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62308" y="2887027"/>
            <a:ext cx="13042821" cy="122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850"/>
              </a:lnSpc>
            </a:pPr>
            <a:r>
              <a:rPr lang="en-US" sz="2800" b="1" dirty="0">
                <a:solidFill>
                  <a:schemeClr val="bg1"/>
                </a:solidFill>
              </a:rPr>
              <a:t>A </a:t>
            </a:r>
            <a:r>
              <a:rPr lang="en-US" sz="2800" b="1" dirty="0" err="1">
                <a:solidFill>
                  <a:schemeClr val="bg1"/>
                </a:solidFill>
              </a:rPr>
              <a:t>CyBOK</a:t>
            </a:r>
            <a:r>
              <a:rPr lang="en-US" sz="2800" b="1" dirty="0">
                <a:solidFill>
                  <a:schemeClr val="bg1"/>
                </a:solidFill>
              </a:rPr>
              <a:t>-Based Framework for Managing Cloud Security </a:t>
            </a:r>
          </a:p>
          <a:p>
            <a:pPr algn="ctr">
              <a:lnSpc>
                <a:spcPts val="4850"/>
              </a:lnSpc>
            </a:pPr>
            <a:r>
              <a:rPr lang="en-US" sz="2800" b="1" dirty="0">
                <a:solidFill>
                  <a:schemeClr val="bg1"/>
                </a:solidFill>
              </a:rPr>
              <a:t>Risks in Higher Education Institutions</a:t>
            </a:r>
          </a:p>
        </p:txBody>
      </p:sp>
      <p:sp>
        <p:nvSpPr>
          <p:cNvPr id="5" name="Text 2"/>
          <p:cNvSpPr/>
          <p:nvPr/>
        </p:nvSpPr>
        <p:spPr>
          <a:xfrm>
            <a:off x="534998" y="604604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Prepaerd By : Mohammed Ali Harahsheh MSc Cyber Security – Research Methods</a:t>
            </a:r>
            <a:endParaRPr lang="en-US" sz="1550" b="1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EA4AF83B-2053-3C14-0FF8-B7010F671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82"/>
    </mc:Choice>
    <mc:Fallback xmlns="">
      <p:transition spd="slow" advTm="46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94" y="802454"/>
            <a:ext cx="109254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Cloud Risk Taxonomy in Higher Education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190756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4182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External Risks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992148" y="4612124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Ransomware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92148" y="4999077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Phishing</a:t>
            </a:r>
            <a:endParaRPr lang="en-US" sz="15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357" y="3190756"/>
            <a:ext cx="4347567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39715" y="4182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Internal Risks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39715" y="4612124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Insider misuse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5339715" y="4999077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Misconfigurations</a:t>
            </a:r>
            <a:endParaRPr lang="en-US" sz="15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8924" y="3190756"/>
            <a:ext cx="4347567" cy="79379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87282" y="418290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Compliance Risks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9687282" y="4612124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GDPR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9687282" y="4999077"/>
            <a:ext cx="395085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UAE Data Law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93790" y="573821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HEI's face interconnected layers of cloud risks requiring integrated controls (ENISA, 2023).</a:t>
            </a:r>
            <a:endParaRPr lang="en-US" sz="1550" b="1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9532BAA-EAB4-5D63-F7FA-5D4BE1830C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454"/>
    </mc:Choice>
    <mc:Fallback xmlns="">
      <p:transition spd="slow" advTm="43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4199"/>
            <a:ext cx="701885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Current Security Strategies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793790" y="2131933"/>
            <a:ext cx="7556421" cy="2411968"/>
          </a:xfrm>
          <a:prstGeom prst="roundRect">
            <a:avLst>
              <a:gd name="adj" fmla="val 4549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70930" y="2131933"/>
            <a:ext cx="91440" cy="2411968"/>
          </a:xfrm>
          <a:prstGeom prst="roundRect">
            <a:avLst>
              <a:gd name="adj" fmla="val 91163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83588" y="2353151"/>
            <a:ext cx="347055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Challenges in Security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83588" y="2844284"/>
            <a:ext cx="7045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Low use of Multi-Factor Authentication (MFA) (only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41% globally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1083588" y="3231237"/>
            <a:ext cx="7045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use of 'Zero Trust' security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83588" y="3618190"/>
            <a:ext cx="7045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Inconsistent security training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83588" y="4005143"/>
            <a:ext cx="70454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resources (staff, budget)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93790" y="4742259"/>
            <a:ext cx="7556421" cy="2273141"/>
          </a:xfrm>
          <a:prstGeom prst="roundRect">
            <a:avLst>
              <a:gd name="adj" fmla="val 4827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70930" y="4742259"/>
            <a:ext cx="91440" cy="2273141"/>
          </a:xfrm>
          <a:prstGeom prst="roundRect">
            <a:avLst>
              <a:gd name="adj" fmla="val 91163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83588" y="496347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New Opportunities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083588" y="5454610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Using 'Zero Trust' security to prevent unauthorized access across systems (needs adjustments for education)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83588" y="6159103"/>
            <a:ext cx="704540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Creating security plans and risk management guidelines specifically for higher education</a:t>
            </a:r>
            <a:endParaRPr lang="en-US" sz="155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CFDCE646-39D0-8721-8362-C01278715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23"/>
    </mc:Choice>
    <mc:Fallback xmlns="">
      <p:transition spd="slow" advTm="59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3176"/>
            <a:ext cx="853213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Standards &amp; Framework Analysis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1660088"/>
            <a:ext cx="4215289" cy="2897624"/>
          </a:xfrm>
          <a:prstGeom prst="roundRect">
            <a:avLst>
              <a:gd name="adj" fmla="val 2877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99768" y="186606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479" y="1996202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99768" y="26597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NIST SP 800-53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999768" y="3088958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Comprehensive, but often too complex and resource-intensive for universities.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207437" y="1660088"/>
            <a:ext cx="4215408" cy="2897624"/>
          </a:xfrm>
          <a:prstGeom prst="roundRect">
            <a:avLst>
              <a:gd name="adj" fmla="val 2877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13415" y="186606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7126" y="1996202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3415" y="265973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ISO/IEC 27017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413415" y="3088958"/>
            <a:ext cx="3803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Cloud security guidance lacking university-specific implementation details.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9621203" y="1660088"/>
            <a:ext cx="4215289" cy="2897624"/>
          </a:xfrm>
          <a:prstGeom prst="roundRect">
            <a:avLst>
              <a:gd name="adj" fmla="val 2877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27181" y="1866067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0892" y="1996202"/>
            <a:ext cx="267891" cy="3349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27181" y="2659737"/>
            <a:ext cx="380333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Shared Responsibility Models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9827181" y="3399115"/>
            <a:ext cx="380333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Cloud providers secure infrastructure; universities manage user access and devices.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93790" y="4780955"/>
            <a:ext cx="13042821" cy="1947029"/>
          </a:xfrm>
          <a:prstGeom prst="roundRect">
            <a:avLst>
              <a:gd name="adj" fmla="val 4281"/>
            </a:avLst>
          </a:prstGeom>
          <a:solidFill>
            <a:srgbClr val="0A26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148" y="5055632"/>
            <a:ext cx="310039" cy="24800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500545" y="5028843"/>
            <a:ext cx="34880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 Challenge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1500545" y="5537359"/>
            <a:ext cx="121377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Many universities use basic IT rules, not detailed security plans. Fewer than </a:t>
            </a:r>
            <a:r>
              <a:rPr lang="en-US" sz="155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30% of institutions</a:t>
            </a: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completely follow ISO security plans (EDUCAUSE, 2023).</a:t>
            </a:r>
            <a:endParaRPr lang="en-US" sz="1550" dirty="0"/>
          </a:p>
        </p:txBody>
      </p:sp>
      <p:sp>
        <p:nvSpPr>
          <p:cNvPr id="22" name="Text 16"/>
          <p:cNvSpPr/>
          <p:nvPr/>
        </p:nvSpPr>
        <p:spPr>
          <a:xfrm>
            <a:off x="1500545" y="6241852"/>
            <a:ext cx="121377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 practice, many HEIs fail to fully adopt NIST/ISO due to limited budgets, staff expertise, and decentralised governance structures.</a:t>
            </a:r>
            <a:endParaRPr lang="en-US" sz="1550" dirty="0"/>
          </a:p>
        </p:txBody>
      </p:sp>
      <p:sp>
        <p:nvSpPr>
          <p:cNvPr id="23" name="Text 17"/>
          <p:cNvSpPr/>
          <p:nvPr/>
        </p:nvSpPr>
        <p:spPr>
          <a:xfrm>
            <a:off x="793790" y="6951226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frameworks, especially NIST SP 800-53 (2020) and ISO/IEC 27017 (2015), will be compared against CyBOK categories to identify practical controls for universities.</a:t>
            </a:r>
            <a:endParaRPr lang="en-US" sz="1550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F262A873-FCA8-C31F-0220-C65CD05F57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29"/>
    </mc:Choice>
    <mc:Fallback xmlns="">
      <p:transition spd="slow" advTm="861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5925"/>
            <a:ext cx="599586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Research Methodology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175283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study uses a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blend of research methods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to understand cloud security challenges in higher education.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3790" y="2293620"/>
            <a:ext cx="13042821" cy="2111335"/>
          </a:xfrm>
          <a:prstGeom prst="roundRect">
            <a:avLst>
              <a:gd name="adj" fmla="val 3948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801410" y="2301240"/>
            <a:ext cx="4342448" cy="2096095"/>
          </a:xfrm>
          <a:prstGeom prst="roundRect">
            <a:avLst>
              <a:gd name="adj" fmla="val 3977"/>
            </a:avLst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999768" y="24995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Surveys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999768" y="2928818"/>
            <a:ext cx="3647956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We'll survey 50-100 IT/security professionals to understand risks and how they use security systems.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5143857" y="2301240"/>
            <a:ext cx="4342567" cy="2096095"/>
          </a:xfrm>
          <a:prstGeom prst="rect">
            <a:avLst/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143857" y="2301240"/>
            <a:ext cx="22860" cy="2096095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5639991" y="249959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Interviews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5639991" y="2928818"/>
            <a:ext cx="3350300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We'll conduct 10-15 interviews with security leaders and IT managers to discuss challenges related to culture, management, and money.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4895850" y="3101161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9913" y="3194149"/>
            <a:ext cx="248007" cy="310039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9486424" y="2301240"/>
            <a:ext cx="4342567" cy="2096095"/>
          </a:xfrm>
          <a:prstGeom prst="rect">
            <a:avLst/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486424" y="2301240"/>
            <a:ext cx="22860" cy="2096095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9982557" y="2499598"/>
            <a:ext cx="364807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Review of Existing Information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9982557" y="3238976"/>
            <a:ext cx="364807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We'll analyze ENISA reports, NIST standards, EDUCAUSE surveys, and reports on security incidents.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9238417" y="3101161"/>
            <a:ext cx="496133" cy="496133"/>
          </a:xfrm>
          <a:prstGeom prst="roundRect">
            <a:avLst>
              <a:gd name="adj" fmla="val 16802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480" y="3194149"/>
            <a:ext cx="248007" cy="310039"/>
          </a:xfrm>
          <a:prstGeom prst="rect">
            <a:avLst/>
          </a:prstGeom>
        </p:spPr>
      </p:pic>
      <p:sp>
        <p:nvSpPr>
          <p:cNvPr id="20" name="Text 16"/>
          <p:cNvSpPr/>
          <p:nvPr/>
        </p:nvSpPr>
        <p:spPr>
          <a:xfrm>
            <a:off x="793790" y="462819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Each research objective is matched with a specific method:</a:t>
            </a:r>
            <a:endParaRPr lang="en-US" sz="1550" dirty="0"/>
          </a:p>
        </p:txBody>
      </p:sp>
      <p:sp>
        <p:nvSpPr>
          <p:cNvPr id="21" name="Text 17"/>
          <p:cNvSpPr/>
          <p:nvPr/>
        </p:nvSpPr>
        <p:spPr>
          <a:xfrm>
            <a:off x="793790" y="516897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550" dirty="0"/>
          </a:p>
        </p:txBody>
      </p:sp>
      <p:sp>
        <p:nvSpPr>
          <p:cNvPr id="22" name="Shape 18"/>
          <p:cNvSpPr/>
          <p:nvPr/>
        </p:nvSpPr>
        <p:spPr>
          <a:xfrm>
            <a:off x="793790" y="5483304"/>
            <a:ext cx="4215289" cy="22860"/>
          </a:xfrm>
          <a:prstGeom prst="rect">
            <a:avLst/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19"/>
          <p:cNvSpPr/>
          <p:nvPr/>
        </p:nvSpPr>
        <p:spPr>
          <a:xfrm>
            <a:off x="793790" y="5628203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identify cloud risks → literature review and staff surveys.</a:t>
            </a:r>
            <a:endParaRPr lang="en-US" sz="1550" dirty="0"/>
          </a:p>
        </p:txBody>
      </p:sp>
      <p:sp>
        <p:nvSpPr>
          <p:cNvPr id="24" name="Text 20"/>
          <p:cNvSpPr/>
          <p:nvPr/>
        </p:nvSpPr>
        <p:spPr>
          <a:xfrm>
            <a:off x="5207437" y="516897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550" dirty="0"/>
          </a:p>
        </p:txBody>
      </p:sp>
      <p:sp>
        <p:nvSpPr>
          <p:cNvPr id="25" name="Shape 21"/>
          <p:cNvSpPr/>
          <p:nvPr/>
        </p:nvSpPr>
        <p:spPr>
          <a:xfrm>
            <a:off x="5207437" y="5483304"/>
            <a:ext cx="4215408" cy="22860"/>
          </a:xfrm>
          <a:prstGeom prst="rect">
            <a:avLst/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2"/>
          <p:cNvSpPr/>
          <p:nvPr/>
        </p:nvSpPr>
        <p:spPr>
          <a:xfrm>
            <a:off x="5207437" y="5628203"/>
            <a:ext cx="421540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map risks to frameworks → comparative analysis of CyBOK, NIST, and ISO controls.</a:t>
            </a:r>
            <a:endParaRPr lang="en-US" sz="1550" dirty="0"/>
          </a:p>
        </p:txBody>
      </p:sp>
      <p:sp>
        <p:nvSpPr>
          <p:cNvPr id="27" name="Text 23"/>
          <p:cNvSpPr/>
          <p:nvPr/>
        </p:nvSpPr>
        <p:spPr>
          <a:xfrm>
            <a:off x="9621203" y="5168979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550" dirty="0"/>
          </a:p>
        </p:txBody>
      </p:sp>
      <p:sp>
        <p:nvSpPr>
          <p:cNvPr id="28" name="Shape 24"/>
          <p:cNvSpPr/>
          <p:nvPr/>
        </p:nvSpPr>
        <p:spPr>
          <a:xfrm>
            <a:off x="9621203" y="5483304"/>
            <a:ext cx="4215289" cy="22860"/>
          </a:xfrm>
          <a:prstGeom prst="rect">
            <a:avLst/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5"/>
          <p:cNvSpPr/>
          <p:nvPr/>
        </p:nvSpPr>
        <p:spPr>
          <a:xfrm>
            <a:off x="9621203" y="5628203"/>
            <a:ext cx="42152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To design a practical guide → NVivo thematic analysis and expert validation interviews.</a:t>
            </a:r>
            <a:endParaRPr lang="en-US" sz="1550" dirty="0"/>
          </a:p>
        </p:txBody>
      </p:sp>
      <p:sp>
        <p:nvSpPr>
          <p:cNvPr id="30" name="Text 26"/>
          <p:cNvSpPr/>
          <p:nvPr/>
        </p:nvSpPr>
        <p:spPr>
          <a:xfrm>
            <a:off x="793790" y="6635353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ensures a direct connection between aims and methodology.</a:t>
            </a:r>
            <a:endParaRPr lang="en-US" sz="1550" dirty="0"/>
          </a:p>
        </p:txBody>
      </p:sp>
      <p:sp>
        <p:nvSpPr>
          <p:cNvPr id="31" name="Text 27"/>
          <p:cNvSpPr/>
          <p:nvPr/>
        </p:nvSpPr>
        <p:spPr>
          <a:xfrm>
            <a:off x="793790" y="7176135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approach ensures we gather strong, reliable results by confirming findings through multiple research methods.</a:t>
            </a:r>
            <a:endParaRPr lang="en-US" sz="1550" dirty="0"/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9450C87E-CEEE-D893-8D29-5633A990A9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83"/>
    </mc:Choice>
    <mc:Fallback xmlns="">
      <p:transition spd="slow" advTm="704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1869"/>
            <a:ext cx="52878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Collection Plan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638782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41797" y="3048119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785938" y="28371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Surveys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785938" y="3266361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Survey 50-100 IT/security professionals on risks, guideline use, and readiness.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793790" y="4027884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041797" y="4437221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1785938" y="42262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Interviews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785938" y="4655463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Interview 10-15 IT leaders on management, resources, and implementation challenges.</a:t>
            </a:r>
            <a:endParaRPr lang="en-US" sz="1550" dirty="0"/>
          </a:p>
        </p:txBody>
      </p:sp>
      <p:sp>
        <p:nvSpPr>
          <p:cNvPr id="11" name="Shape 9"/>
          <p:cNvSpPr/>
          <p:nvPr/>
        </p:nvSpPr>
        <p:spPr>
          <a:xfrm>
            <a:off x="793790" y="5416987"/>
            <a:ext cx="793790" cy="1190744"/>
          </a:xfrm>
          <a:prstGeom prst="roundRect">
            <a:avLst>
              <a:gd name="adj" fmla="val 360049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41797" y="5826323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785938" y="56153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Secondary Sources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85938" y="6044565"/>
            <a:ext cx="120506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Review ENISA, EDUCAUSE, NIST reports, and past security incidents.</a:t>
            </a:r>
            <a:endParaRPr lang="en-US" sz="1550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1357EF24-E4B3-9219-7218-22B6CCEA92C2}"/>
              </a:ext>
            </a:extLst>
          </p:cNvPr>
          <p:cNvSpPr/>
          <p:nvPr/>
        </p:nvSpPr>
        <p:spPr>
          <a:xfrm>
            <a:off x="793790" y="701882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It's equally important to present and handle data ethically and accurately — which I'll explain next.</a:t>
            </a:r>
            <a:endParaRPr lang="en-US" sz="155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ED91380-3768-B8D9-8A69-9C642169F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00"/>
    </mc:Choice>
    <mc:Fallback xmlns="">
      <p:transition spd="slow" advTm="46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642" y="520541"/>
            <a:ext cx="6609517" cy="591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Visualisation &amp; Ethics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756642" y="1395413"/>
            <a:ext cx="763071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All visuals and datasets will follow ethical guidelines.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56642" y="1910834"/>
            <a:ext cx="7630716" cy="1310402"/>
          </a:xfrm>
          <a:prstGeom prst="roundRect">
            <a:avLst>
              <a:gd name="adj" fmla="val 6064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79502" y="1933694"/>
            <a:ext cx="756642" cy="1264682"/>
          </a:xfrm>
          <a:prstGeom prst="roundRect">
            <a:avLst>
              <a:gd name="adj" fmla="val 6876"/>
            </a:avLst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12150" y="2388632"/>
            <a:ext cx="28372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725216" y="2122765"/>
            <a:ext cx="6639282" cy="886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Charts will follow ethical standards using the Financial Times Visual Vocabulary for clear design.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756642" y="3410307"/>
            <a:ext cx="7630716" cy="1135023"/>
          </a:xfrm>
          <a:prstGeom prst="roundRect">
            <a:avLst>
              <a:gd name="adj" fmla="val 7001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79502" y="3433167"/>
            <a:ext cx="756642" cy="1089303"/>
          </a:xfrm>
          <a:prstGeom prst="roundRect">
            <a:avLst>
              <a:gd name="adj" fmla="val 6876"/>
            </a:avLst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12150" y="3800475"/>
            <a:ext cx="28372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725216" y="3622238"/>
            <a:ext cx="6639282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Outliers and missing data will be treated transparently to avoid bias.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756642" y="4734401"/>
            <a:ext cx="7630716" cy="1135023"/>
          </a:xfrm>
          <a:prstGeom prst="roundRect">
            <a:avLst>
              <a:gd name="adj" fmla="val 7001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779502" y="4757261"/>
            <a:ext cx="756642" cy="1089303"/>
          </a:xfrm>
          <a:prstGeom prst="roundRect">
            <a:avLst>
              <a:gd name="adj" fmla="val 6876"/>
            </a:avLst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012150" y="5124569"/>
            <a:ext cx="28372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725216" y="4946333"/>
            <a:ext cx="6639282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 qualitative data, only anonymised themes will appear.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756642" y="6058495"/>
            <a:ext cx="7630716" cy="1135023"/>
          </a:xfrm>
          <a:prstGeom prst="roundRect">
            <a:avLst>
              <a:gd name="adj" fmla="val 7001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779502" y="6081355"/>
            <a:ext cx="756642" cy="1089303"/>
          </a:xfrm>
          <a:prstGeom prst="roundRect">
            <a:avLst>
              <a:gd name="adj" fmla="val 6876"/>
            </a:avLst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12150" y="6448663"/>
            <a:ext cx="283726" cy="354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725216" y="6270427"/>
            <a:ext cx="6639282" cy="591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For quantitative data, no selective filtering or statistical forcing will be used.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756642" y="7406283"/>
            <a:ext cx="7630716" cy="302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approach follows Eurostat and GDPR principles for responsible data presentation.</a:t>
            </a:r>
            <a:endParaRPr lang="en-US" sz="1450" dirty="0"/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C69DD5A6-E350-95F5-2322-9098F25D8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33"/>
    </mc:Choice>
    <mc:Fallback xmlns="">
      <p:transition spd="slow" advTm="55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867" y="828794"/>
            <a:ext cx="5393174" cy="505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Analysis Framework</a:t>
            </a:r>
            <a:endParaRPr lang="en-US" sz="3150" dirty="0"/>
          </a:p>
        </p:txBody>
      </p:sp>
      <p:sp>
        <p:nvSpPr>
          <p:cNvPr id="4" name="Shape 1"/>
          <p:cNvSpPr/>
          <p:nvPr/>
        </p:nvSpPr>
        <p:spPr>
          <a:xfrm>
            <a:off x="646867" y="1576745"/>
            <a:ext cx="7850267" cy="1235988"/>
          </a:xfrm>
          <a:prstGeom prst="roundRect">
            <a:avLst>
              <a:gd name="adj" fmla="val 8878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4007" y="1576745"/>
            <a:ext cx="91440" cy="1235988"/>
          </a:xfrm>
          <a:prstGeom prst="roundRect">
            <a:avLst>
              <a:gd name="adj" fmla="val 74291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99993" y="1761292"/>
            <a:ext cx="2256949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Quantitative Analysis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899993" y="2110978"/>
            <a:ext cx="7412593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Descriptive statistics and chi-square tests to identify patterns and differences across institution size, region, and cloud maturity.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646867" y="2974419"/>
            <a:ext cx="7850267" cy="977384"/>
          </a:xfrm>
          <a:prstGeom prst="roundRect">
            <a:avLst>
              <a:gd name="adj" fmla="val 11227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4007" y="2974419"/>
            <a:ext cx="91440" cy="977384"/>
          </a:xfrm>
          <a:prstGeom prst="roundRect">
            <a:avLst>
              <a:gd name="adj" fmla="val 74291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899993" y="3158966"/>
            <a:ext cx="2021681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Qualitative Coding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899993" y="3508653"/>
            <a:ext cx="741259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NVivo to identify common themes: management challenges, obstacles to rules, and cultural influences.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46867" y="4113490"/>
            <a:ext cx="7850267" cy="977384"/>
          </a:xfrm>
          <a:prstGeom prst="roundRect">
            <a:avLst>
              <a:gd name="adj" fmla="val 11227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624007" y="4113490"/>
            <a:ext cx="91440" cy="977384"/>
          </a:xfrm>
          <a:prstGeom prst="roundRect">
            <a:avLst>
              <a:gd name="adj" fmla="val 74291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99993" y="4298037"/>
            <a:ext cx="2634615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Comparing &amp; Confirming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99993" y="4647724"/>
            <a:ext cx="7412593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Triangulation of survey, interview, and secondary data to confirm findings and identify divergences.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46867" y="5333405"/>
            <a:ext cx="3052763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Limitations &amp; Mitigation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46867" y="6040874"/>
            <a:ext cx="2021681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Limitations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646867" y="6455212"/>
            <a:ext cx="372784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Small number of participants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646867" y="6770370"/>
            <a:ext cx="372784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Challenges in getting institutional access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646867" y="7085528"/>
            <a:ext cx="372784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Potential for biased answers</a:t>
            </a:r>
            <a:endParaRPr lang="en-US" sz="1250" dirty="0"/>
          </a:p>
        </p:txBody>
      </p:sp>
      <p:sp>
        <p:nvSpPr>
          <p:cNvPr id="21" name="Text 18"/>
          <p:cNvSpPr/>
          <p:nvPr/>
        </p:nvSpPr>
        <p:spPr>
          <a:xfrm>
            <a:off x="4776907" y="6040874"/>
            <a:ext cx="2021681" cy="252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Mitigation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4776907" y="6455212"/>
            <a:ext cx="372784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Comparing with other data sources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4776907" y="6770370"/>
            <a:ext cx="372784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Working with academic partners</a:t>
            </a:r>
            <a:endParaRPr lang="en-US" sz="1250" dirty="0"/>
          </a:p>
        </p:txBody>
      </p:sp>
      <p:sp>
        <p:nvSpPr>
          <p:cNvPr id="24" name="Text 21"/>
          <p:cNvSpPr/>
          <p:nvPr/>
        </p:nvSpPr>
        <p:spPr>
          <a:xfrm>
            <a:off x="4776907" y="7085528"/>
            <a:ext cx="3727847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Keeping responses anonymous and confidential</a:t>
            </a:r>
            <a:endParaRPr lang="en-US" sz="1250" dirty="0"/>
          </a:p>
        </p:txBody>
      </p:sp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99BB7E06-EF3D-42BA-BA9B-D43650E9CC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10"/>
    </mc:Choice>
    <mc:Fallback xmlns="">
      <p:transition spd="slow" advTm="30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112" y="482679"/>
            <a:ext cx="4388763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Ethics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02112" y="1294448"/>
            <a:ext cx="7739777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research adheres to strict ethical principles, safeguarding participant rights, privacy, and legal compliance.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702112" y="2053352"/>
            <a:ext cx="702112" cy="1291947"/>
          </a:xfrm>
          <a:prstGeom prst="roundRect">
            <a:avLst>
              <a:gd name="adj" fmla="val 360055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79721" y="2228850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Protection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579721" y="2608302"/>
            <a:ext cx="6862167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 compliance with international and local data protection regulations (e.g., GDPR) through legal and transparent handling.</a:t>
            </a:r>
            <a:endParaRPr lang="en-US" sz="1350" dirty="0"/>
          </a:p>
        </p:txBody>
      </p:sp>
      <p:sp>
        <p:nvSpPr>
          <p:cNvPr id="8" name="Shape 5"/>
          <p:cNvSpPr/>
          <p:nvPr/>
        </p:nvSpPr>
        <p:spPr>
          <a:xfrm>
            <a:off x="702112" y="3520797"/>
            <a:ext cx="702112" cy="1291947"/>
          </a:xfrm>
          <a:prstGeom prst="roundRect">
            <a:avLst>
              <a:gd name="adj" fmla="val 360055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79721" y="3696295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Informed Consent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579721" y="4075748"/>
            <a:ext cx="6862167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Obtain explicit consent, clearly outlining study details, data usage, and the right to withdraw.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02112" y="4988243"/>
            <a:ext cx="702112" cy="1291947"/>
          </a:xfrm>
          <a:prstGeom prst="roundRect">
            <a:avLst>
              <a:gd name="adj" fmla="val 360055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579721" y="5163741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Anonymization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579721" y="5543193"/>
            <a:ext cx="6862167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Anonymize all collected data by removing identifying details to protect participant privacy and confidentiality.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702112" y="6455688"/>
            <a:ext cx="702112" cy="1291947"/>
          </a:xfrm>
          <a:prstGeom prst="roundRect">
            <a:avLst>
              <a:gd name="adj" fmla="val 360055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579721" y="6631186"/>
            <a:ext cx="2194322" cy="274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Risk Mitigation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579721" y="7010638"/>
            <a:ext cx="6862167" cy="561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Proactively identify and mitigate potential risks to ensure participant safety and well-being.</a:t>
            </a:r>
            <a:endParaRPr lang="en-US" sz="1350" dirty="0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C459E99C-2E4B-78F7-F1C9-19F18997F9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96"/>
    </mc:Choice>
    <mc:Fallback xmlns="">
      <p:transition spd="slow" advTm="40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6573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Research Timeline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4623197"/>
            <a:ext cx="13042821" cy="22860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3316486" y="4027884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104674" y="439995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179088" y="443716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087404" y="30826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Weeks 1-4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2148" y="3511868"/>
            <a:ext cx="467153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Completing proposal &amp; ethics approval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5974556" y="4623197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762744" y="439995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837158" y="443716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4745593" y="54169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Weeks 5-8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3650218" y="5846207"/>
            <a:ext cx="46716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Launching surveys &amp; conducting interviews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8632746" y="4027884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8420933" y="439995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495348" y="443716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7403783" y="308264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Weeks 9-12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6308408" y="3511868"/>
            <a:ext cx="46716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Analyzing &amp; checking data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11290935" y="4623197"/>
            <a:ext cx="22860" cy="595313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11079123" y="4399955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1153537" y="4437162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10061972" y="54169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Weeks 13-16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8966597" y="5846207"/>
            <a:ext cx="467165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Final report writing &amp; submission</a:t>
            </a:r>
            <a:endParaRPr lang="en-US" sz="1550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C61D2C18-D4AD-144A-E2E0-5CFC677C56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99"/>
    </mc:Choice>
    <mc:Fallback xmlns="">
      <p:transition spd="slow" advTm="32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5436"/>
            <a:ext cx="869227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Expected Research Contributions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3552349"/>
            <a:ext cx="4215289" cy="2141815"/>
          </a:xfrm>
          <a:prstGeom prst="roundRect">
            <a:avLst>
              <a:gd name="adj" fmla="val 3892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15008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Academic Impact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15008" y="4202787"/>
            <a:ext cx="377285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Connects cybersecurity ideas with real-world application, adding to current knowledge by using common cybersecurity guidelines.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3552349"/>
            <a:ext cx="4215408" cy="2141815"/>
          </a:xfrm>
          <a:prstGeom prst="roundRect">
            <a:avLst>
              <a:gd name="adj" fmla="val 3892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28655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Practical Solutions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28655" y="4202787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Provides useful and affordable strategies for universities with limited budgets.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3552349"/>
            <a:ext cx="4215289" cy="2141815"/>
          </a:xfrm>
          <a:prstGeom prst="roundRect">
            <a:avLst>
              <a:gd name="adj" fmla="val 3892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42421" y="377356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Policy Alignment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42421" y="4202787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Helps universities meet legal requirements, such as GDPR, UAE Data Protection Law, and other international standards.</a:t>
            </a:r>
            <a:endParaRPr lang="en-US" sz="155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8995AC9-BD62-108F-061D-36DCB9EDFA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5"/>
    </mc:Choice>
    <mc:Fallback xmlns="">
      <p:transition spd="slow" advTm="30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281" y="499348"/>
            <a:ext cx="7691438" cy="1134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Research Problem: A Growing Digital Challenge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26281" y="1906548"/>
            <a:ext cx="7691438" cy="3058716"/>
          </a:xfrm>
          <a:prstGeom prst="roundRect">
            <a:avLst>
              <a:gd name="adj" fmla="val 2493"/>
            </a:avLst>
          </a:prstGeom>
          <a:solidFill>
            <a:srgbClr val="11406F"/>
          </a:solidFill>
          <a:ln w="7620">
            <a:solidFill>
              <a:srgbClr val="F2F5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15472" y="2095738"/>
            <a:ext cx="544711" cy="544711"/>
          </a:xfrm>
          <a:prstGeom prst="roundRect">
            <a:avLst>
              <a:gd name="adj" fmla="val 16785205"/>
            </a:avLst>
          </a:prstGeom>
          <a:solidFill>
            <a:srgbClr val="F2F5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252" y="2214920"/>
            <a:ext cx="245031" cy="3063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5472" y="2822019"/>
            <a:ext cx="4712613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Universities' Reliance on Cloud Services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15472" y="3214568"/>
            <a:ext cx="7313057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Universities rapidly adopt cloud platforms (Microsoft Azure, AWS, Google Cloud) for essential services: learning management systems, student information systems, research databases, and collaborative platforms.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915472" y="4195048"/>
            <a:ext cx="7313057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transformation offers benefits: enhanced scalability for growing student populations, flexible resource allocation during peak periods, and cost-efficient subscription models.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726281" y="5146834"/>
            <a:ext cx="7691438" cy="2586633"/>
          </a:xfrm>
          <a:prstGeom prst="roundRect">
            <a:avLst>
              <a:gd name="adj" fmla="val 2948"/>
            </a:avLst>
          </a:prstGeom>
          <a:solidFill>
            <a:srgbClr val="11406F"/>
          </a:solidFill>
          <a:ln w="7620">
            <a:solidFill>
              <a:srgbClr val="F2F5F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915472" y="5336024"/>
            <a:ext cx="544711" cy="544711"/>
          </a:xfrm>
          <a:prstGeom prst="roundRect">
            <a:avLst>
              <a:gd name="adj" fmla="val 16785205"/>
            </a:avLst>
          </a:prstGeom>
          <a:solidFill>
            <a:srgbClr val="F2F5F8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252" y="5455206"/>
            <a:ext cx="245031" cy="30634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15472" y="6062305"/>
            <a:ext cx="2269808" cy="283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Digital Risks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915472" y="6454854"/>
            <a:ext cx="73130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Despite these advantages, this move to digital systems brings significant risks: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915472" y="6854309"/>
            <a:ext cx="73130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F76CD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ENISA: 60% increase in ransomware attacks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on higher education (2021-2023).</a:t>
            </a:r>
            <a:endParaRPr lang="en-US" sz="1400" dirty="0"/>
          </a:p>
        </p:txBody>
      </p:sp>
      <p:sp>
        <p:nvSpPr>
          <p:cNvPr id="16" name="Text 11"/>
          <p:cNvSpPr/>
          <p:nvPr/>
        </p:nvSpPr>
        <p:spPr>
          <a:xfrm>
            <a:off x="915472" y="7253764"/>
            <a:ext cx="7313057" cy="2905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F76CD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EDUCAUSE: 73% of universities faced a cloud-related security issue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last year.</a:t>
            </a:r>
            <a:endParaRPr lang="en-US" sz="1400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04106B11-0EFE-5464-318F-1C04A8FD5C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67"/>
    </mc:Choice>
    <mc:Fallback xmlns="">
      <p:transition spd="slow" advTm="62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705" y="676751"/>
            <a:ext cx="4298275" cy="537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3350" dirty="0"/>
          </a:p>
        </p:txBody>
      </p:sp>
      <p:sp>
        <p:nvSpPr>
          <p:cNvPr id="4" name="Shape 1"/>
          <p:cNvSpPr/>
          <p:nvPr/>
        </p:nvSpPr>
        <p:spPr>
          <a:xfrm>
            <a:off x="4560570" y="1471851"/>
            <a:ext cx="22860" cy="6080998"/>
          </a:xfrm>
          <a:prstGeom prst="roundRect">
            <a:avLst>
              <a:gd name="adj" fmla="val 315887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251008" y="1653778"/>
            <a:ext cx="343853" cy="22860"/>
          </a:xfrm>
          <a:prstGeom prst="roundRect">
            <a:avLst>
              <a:gd name="adj" fmla="val 315887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507528" y="1600736"/>
            <a:ext cx="128945" cy="128945"/>
          </a:xfrm>
          <a:prstGeom prst="roundRect">
            <a:avLst>
              <a:gd name="adj" fmla="val 35457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87705" y="1530906"/>
            <a:ext cx="3196590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Cloud Adoption: Benefits and Risks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87705" y="2171224"/>
            <a:ext cx="3196590" cy="1100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offers benefits like scalability, flexibility, and efficiency but also brings risks such as data leaks, incorrect settings, and threats from within the organization.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4549140" y="2685336"/>
            <a:ext cx="343853" cy="22860"/>
          </a:xfrm>
          <a:prstGeom prst="roundRect">
            <a:avLst>
              <a:gd name="adj" fmla="val 315887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507528" y="2632293"/>
            <a:ext cx="128945" cy="128945"/>
          </a:xfrm>
          <a:prstGeom prst="roundRect">
            <a:avLst>
              <a:gd name="adj" fmla="val 35457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259705" y="2562463"/>
            <a:ext cx="3196590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Unique University Challenges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5259705" y="3202781"/>
            <a:ext cx="3196590" cy="1925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universities operate in open and decentralized environments that value academic freedom; cultural, leadership, and budget limitations make it hard to adopt security measures. They face bigger choices between being open and being secure, compared to businesses.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4251008" y="4169569"/>
            <a:ext cx="343853" cy="22860"/>
          </a:xfrm>
          <a:prstGeom prst="roundRect">
            <a:avLst>
              <a:gd name="adj" fmla="val 315887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4507528" y="4116526"/>
            <a:ext cx="128945" cy="128945"/>
          </a:xfrm>
          <a:prstGeom prst="roundRect">
            <a:avLst>
              <a:gd name="adj" fmla="val 35457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87705" y="4046696"/>
            <a:ext cx="3196590" cy="537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Limitations of Current Guidelines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87705" y="4687014"/>
            <a:ext cx="3196590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While security guidelines like NIST SP 800-53 and ISO/IEC 27017 exist, most universities only partly use them.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4549140" y="5653802"/>
            <a:ext cx="343853" cy="22860"/>
          </a:xfrm>
          <a:prstGeom prst="roundRect">
            <a:avLst>
              <a:gd name="adj" fmla="val 315887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507528" y="5600760"/>
            <a:ext cx="128945" cy="128945"/>
          </a:xfrm>
          <a:prstGeom prst="roundRect">
            <a:avLst>
              <a:gd name="adj" fmla="val 35457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259705" y="5530929"/>
            <a:ext cx="279487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Study's Contribution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5259705" y="5902643"/>
            <a:ext cx="3196590" cy="1650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our approach, combining different research methods, guarantees reliable results. Our findings offer practical, affordable, and well-researched solutions specifically for cloud security risks in higher education.</a:t>
            </a:r>
            <a:endParaRPr lang="en-US" sz="1350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E4EC6CDC-CB20-2D5E-DD9F-6743AE1FB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71"/>
    </mc:Choice>
    <mc:Fallback xmlns="">
      <p:transition spd="slow" advTm="47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0C1FC9-AF4A-AA5D-D1C3-6459CBBDAFBA}"/>
              </a:ext>
            </a:extLst>
          </p:cNvPr>
          <p:cNvSpPr txBox="1"/>
          <p:nvPr/>
        </p:nvSpPr>
        <p:spPr>
          <a:xfrm>
            <a:off x="349321" y="733802"/>
            <a:ext cx="12976261" cy="6650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200000"/>
              </a:lnSpc>
              <a:spcAft>
                <a:spcPts val="800"/>
              </a:spcAft>
              <a:buNone/>
            </a:pPr>
            <a:r>
              <a:rPr lang="en-US" b="1" kern="1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References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Alharthi, A., </a:t>
            </a:r>
            <a:r>
              <a:rPr lang="en-US" sz="1600" kern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Alassafi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M., Walters, R. and Wills, G. (2022) ‘An overview of cloud services adoption challenges in higher education institutions’, </a:t>
            </a:r>
            <a:r>
              <a:rPr lang="en-US" sz="1600" i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Future Internet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14(7), p.206. Available at: 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https://doi.org/10.3390/fi14070206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4 October 2025).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CyBOK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(2021) </a:t>
            </a:r>
            <a:r>
              <a:rPr lang="en-US" sz="1600" i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Cyber Security Body of Knowledge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University of Bristol. Available at: 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https://www.cybok.org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4 October 2025).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ENISA (2023) </a:t>
            </a:r>
            <a:r>
              <a:rPr lang="en-US" sz="1600" i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Cloud Security Threat Landscape 2023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European Union Agency for Cybersecurity. Available at: 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https://www.enisa.europa.eu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4 October 2025).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IBM (2023) </a:t>
            </a:r>
            <a:r>
              <a:rPr lang="en-US" sz="1600" i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Cost of a Data Breach Report 2023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IBM Security. Available at: 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https://www.ibm.com/reports/data-breach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4 October 2025).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EDUCAUSE (2022) </a:t>
            </a:r>
            <a:r>
              <a:rPr lang="en-US" sz="1600" i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Cloud Computing in Higher Education: 2022 Survey Results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Available at: 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https://www.educause.edu/research-and-publications/research/2022/cloud-computing-in-higher-education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4 October 2025).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EDUCAUSE (2023) </a:t>
            </a:r>
            <a:r>
              <a:rPr lang="en-US" sz="1600" i="1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Top IT Issues 2023: Security and Cloud Risks in Higher Education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Available at: 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https://www.educause.edu/research-and-publications/research/2023/top-it-issues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4 October 2025).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Jisc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(2020) ‘University of Maastricht ransomware attack’. Available at: 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https://www.jisc.ac.uk/news/university-of-maastricht-pays-ransom-2020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4 October 2025).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UCSF (2020) ‘UCSF pays ransom to hackers after data breach’. Available at: 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https://www.ucsf.edu/news/2020/07/ucsf-pays-ransom-hackers-after-data-breach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4 October 2025).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15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Inside Higher Ed (2022) ‘Lincoln College to close following cyberattack’. Available at: </a:t>
            </a:r>
            <a:r>
              <a:rPr lang="en-US" sz="1600" kern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https://www.insidehighered.com/news/2022/05/09/lincoln-college-closes-following-ransomware-attack</a:t>
            </a:r>
            <a:r>
              <a:rPr lang="en-US" sz="1600" kern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 (Accessed: 4 October 2025).</a:t>
            </a:r>
            <a:endParaRPr lang="en-US" sz="16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037004-544A-DC65-1443-BD6D3F078E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6732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5"/>
    </mc:Choice>
    <mc:Fallback xmlns="">
      <p:transition spd="slow" advTm="6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6436"/>
            <a:ext cx="1010924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Devastating Real-World Consequences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2983349"/>
            <a:ext cx="4215289" cy="2421493"/>
          </a:xfrm>
          <a:prstGeom prst="roundRect">
            <a:avLst>
              <a:gd name="adj" fmla="val 3442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99768" y="3189327"/>
            <a:ext cx="380333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University of Maastricht (2019)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999768" y="3928705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Paid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€200,000 ransom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Ransomware locked down their systems, stopping normal activities for weeks and making students take exams on paper.</a:t>
            </a:r>
            <a:endParaRPr lang="en-US" sz="1550" dirty="0"/>
          </a:p>
        </p:txBody>
      </p:sp>
      <p:sp>
        <p:nvSpPr>
          <p:cNvPr id="6" name="Shape 4"/>
          <p:cNvSpPr/>
          <p:nvPr/>
        </p:nvSpPr>
        <p:spPr>
          <a:xfrm>
            <a:off x="5207437" y="2983349"/>
            <a:ext cx="4215408" cy="2421493"/>
          </a:xfrm>
          <a:prstGeom prst="roundRect">
            <a:avLst>
              <a:gd name="adj" fmla="val 3442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13415" y="3189327"/>
            <a:ext cx="359664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UCSF Medical School (2020)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5413415" y="3618548"/>
            <a:ext cx="380345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Paid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$1.14 million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 Attackers locked down research computers, including data for COVID-19 studies.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621203" y="2983349"/>
            <a:ext cx="4215289" cy="2421493"/>
          </a:xfrm>
          <a:prstGeom prst="roundRect">
            <a:avLst>
              <a:gd name="adj" fmla="val 3442"/>
            </a:avLst>
          </a:prstGeom>
          <a:solidFill>
            <a:srgbClr val="11406F"/>
          </a:solidFill>
          <a:ln w="762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27181" y="3189327"/>
            <a:ext cx="35261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Lincoln College, USA (2022)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9827181" y="3618548"/>
            <a:ext cx="3803333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Permanently shut down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after a ransomware attack, closing its doors after 157 years and impacting hundreds of students.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93790" y="5628084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These events show a serious truth: universities and colleges, unlike businesses, don't have enough resources to fight cyber threats, which leaves them especially vulnerable.</a:t>
            </a:r>
            <a:endParaRPr lang="en-US" sz="155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F9A51A5E-0EEC-B7F4-8EF7-FD1127606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69"/>
    </mc:Choice>
    <mc:Fallback xmlns="">
      <p:transition spd="slow" advTm="783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730693"/>
            <a:ext cx="89518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Higher Education Is Different</a:t>
            </a:r>
            <a:endParaRPr lang="en-US" sz="3900" dirty="0"/>
          </a:p>
        </p:txBody>
      </p:sp>
      <p:sp>
        <p:nvSpPr>
          <p:cNvPr id="5" name="Shape 2"/>
          <p:cNvSpPr/>
          <p:nvPr/>
        </p:nvSpPr>
        <p:spPr>
          <a:xfrm>
            <a:off x="793790" y="2946083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19135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90" y="292322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3707249" y="264842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3885843" y="279725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15008" y="3442216"/>
            <a:ext cx="45960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Companies vs. Universities Security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15008" y="3871436"/>
            <a:ext cx="597979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Corporations use strong security systems. Universities, however, focus on open and collaborative environments.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7414379" y="2946083"/>
            <a:ext cx="6422231" cy="3011924"/>
          </a:xfrm>
          <a:prstGeom prst="roundRect">
            <a:avLst>
              <a:gd name="adj" fmla="val 3643"/>
            </a:avLst>
          </a:prstGeom>
          <a:solidFill>
            <a:srgbClr val="19135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414379" y="2923223"/>
            <a:ext cx="6422231" cy="91440"/>
          </a:xfrm>
          <a:prstGeom prst="roundRect">
            <a:avLst>
              <a:gd name="adj" fmla="val 91163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10327838" y="264842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506432" y="279725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635597" y="3442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Special Challenges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635597" y="387143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Open, collaborative culture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635597" y="425838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Decisions made by many different groups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7635597" y="4645343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Limited budgets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635597" y="5032296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Academic freedom priorities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635597" y="541924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Many different types of users needing access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93790" y="6181249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Higher education faces unique risks due to its specific setting, requiring security plans designed just for its needs.</a:t>
            </a:r>
            <a:endParaRPr lang="en-US" sz="1550" b="1" dirty="0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0CA9590B-08BA-9969-3E1D-175733041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39"/>
    </mc:Choice>
    <mc:Fallback xmlns="">
      <p:transition spd="slow" advTm="46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80693"/>
            <a:ext cx="707695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This Research Matters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4560570" y="1698427"/>
            <a:ext cx="22860" cy="5750362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4198025" y="1910239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497586" y="1847255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297305" y="176664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Financial Impact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93790" y="2195870"/>
            <a:ext cx="2984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 breaches cost an average of </a:t>
            </a:r>
            <a:r>
              <a:rPr lang="en-US" sz="15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$3.65 million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, damaging university reputations and requiring long recovery.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549140" y="3100864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497586" y="3037880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365790" y="2957274"/>
            <a:ext cx="298442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Compliance Challenges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365790" y="3696653"/>
            <a:ext cx="2984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Higher education struggles to meet regulatory rules like GDPR and NIST due to diverse departments and tight budgets.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4198025" y="4338161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4497586" y="4275177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93790" y="4194572"/>
            <a:ext cx="298442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Academic Contribution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793790" y="4933950"/>
            <a:ext cx="298442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study links cloud risks in higher education to key cybersecurity knowledge areas (CyBOK).</a:t>
            </a:r>
            <a:endParaRPr lang="en-US" sz="1550" dirty="0"/>
          </a:p>
        </p:txBody>
      </p:sp>
      <p:sp>
        <p:nvSpPr>
          <p:cNvPr id="17" name="Shape 14"/>
          <p:cNvSpPr/>
          <p:nvPr/>
        </p:nvSpPr>
        <p:spPr>
          <a:xfrm>
            <a:off x="4549140" y="5575459"/>
            <a:ext cx="396835" cy="22860"/>
          </a:xfrm>
          <a:prstGeom prst="roundRect">
            <a:avLst>
              <a:gd name="adj" fmla="val 364651"/>
            </a:avLst>
          </a:prstGeom>
          <a:solidFill>
            <a:srgbClr val="2A598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497586" y="5512475"/>
            <a:ext cx="148828" cy="148828"/>
          </a:xfrm>
          <a:prstGeom prst="roundRect">
            <a:avLst>
              <a:gd name="adj" fmla="val 307200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5365790" y="5431869"/>
            <a:ext cx="262068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Policy Development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5365790" y="5861090"/>
            <a:ext cx="2984421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The research offers evidence-backed advice for budget-constrained universities, proposing cost-effective security solutions.</a:t>
            </a:r>
            <a:endParaRPr lang="en-US" sz="1550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67B0505C-F6C8-E7F1-C205-2A3F86742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03"/>
    </mc:Choice>
    <mc:Fallback xmlns="">
      <p:transition spd="slow" advTm="735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356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172289"/>
            <a:ext cx="6917650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Central Research Question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793790" y="2090023"/>
            <a:ext cx="13042821" cy="25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How can universities manage cloud security risks and maintain compliance?</a:t>
            </a:r>
            <a:endParaRPr lang="en-US" sz="5350" dirty="0"/>
          </a:p>
        </p:txBody>
      </p:sp>
      <p:sp>
        <p:nvSpPr>
          <p:cNvPr id="6" name="Shape 3"/>
          <p:cNvSpPr/>
          <p:nvPr/>
        </p:nvSpPr>
        <p:spPr>
          <a:xfrm>
            <a:off x="793790" y="4955143"/>
            <a:ext cx="4215289" cy="2102048"/>
          </a:xfrm>
          <a:prstGeom prst="roundRect">
            <a:avLst>
              <a:gd name="adj" fmla="val 3966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816650" y="4978003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752606" y="508575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15008" y="57716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Identify Risks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015008" y="6200894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What are the key cloud security risks for universities?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5207437" y="4955143"/>
            <a:ext cx="4215408" cy="2102048"/>
          </a:xfrm>
          <a:prstGeom prst="roundRect">
            <a:avLst>
              <a:gd name="adj" fmla="val 3966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5230297" y="4978003"/>
            <a:ext cx="4169688" cy="595313"/>
          </a:xfrm>
          <a:prstGeom prst="roundRect">
            <a:avLst>
              <a:gd name="adj" fmla="val 9395"/>
            </a:avLst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7166253" y="508575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5428655" y="5771674"/>
            <a:ext cx="27305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Align with Standards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428655" y="6200894"/>
            <a:ext cx="377297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How do these risks align with cybersecurity guidelines (CyBOK, NIST 800-53)?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9621203" y="4955143"/>
            <a:ext cx="4215289" cy="2102048"/>
          </a:xfrm>
          <a:prstGeom prst="roundRect">
            <a:avLst>
              <a:gd name="adj" fmla="val 3966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9644063" y="4978003"/>
            <a:ext cx="4169569" cy="595313"/>
          </a:xfrm>
          <a:prstGeom prst="roundRect">
            <a:avLst>
              <a:gd name="adj" fmla="val 9395"/>
            </a:avLst>
          </a:prstGeom>
          <a:solidFill>
            <a:srgbClr val="11406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11580019" y="508575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9842421" y="5771674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Propose Solutions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9842421" y="6200894"/>
            <a:ext cx="377285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What effective solutions can mitigate these risks within university constraints?</a:t>
            </a:r>
            <a:endParaRPr lang="en-US" sz="1550" dirty="0"/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5EBB845E-82C6-FC83-1E0B-0AD8235407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110"/>
    </mc:Choice>
    <mc:Fallback xmlns="">
      <p:transition spd="slow" advTm="56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734616"/>
            <a:ext cx="5438656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Research Goals &amp; Steps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14494" y="1649968"/>
            <a:ext cx="13201412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research aims to </a:t>
            </a: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understand cloud security risks in universities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and suggest practical, research-backed solutions for these settings.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94" y="2136577"/>
            <a:ext cx="893088" cy="10716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86176" y="2315170"/>
            <a:ext cx="299847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Review Existing Research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786176" y="2701290"/>
            <a:ext cx="121297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Carefully examine current studies on cloud risks in universities, building on important previous research (Alharthi et al., 2022; ENISA, 2023).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94" y="3208258"/>
            <a:ext cx="893088" cy="10716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86176" y="3386852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Categorize Risks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786176" y="3772972"/>
            <a:ext cx="121297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Group the identified risks using CyBOK's categories to create a full list of university-specific risks.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94" y="4279940"/>
            <a:ext cx="893088" cy="10716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86176" y="4458533"/>
            <a:ext cx="3285292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Combine Research Methods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786176" y="4844653"/>
            <a:ext cx="121297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Use a strong research approach combining different methods, including surveys (for numbers), interviews (for perspectives), and analyzing existing data.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494" y="5351621"/>
            <a:ext cx="893088" cy="10716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86176" y="5530215"/>
            <a:ext cx="310467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Assess Security Guidelines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786176" y="5916335"/>
            <a:ext cx="121297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Check how well security guidelines like NIST 800-53 and ISO/IEC 27017 work in university settings.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494" y="6423303"/>
            <a:ext cx="893088" cy="1071682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86176" y="6601897"/>
            <a:ext cx="2684740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Create a Custom Guide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786176" y="6988016"/>
            <a:ext cx="1212973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Provide a complete guide for classifying and reducing risks specifically for universities.</a:t>
            </a:r>
            <a:endParaRPr lang="en-US" sz="1400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B52C8B3-6785-6ACB-C17F-929633362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65"/>
    </mc:Choice>
    <mc:Fallback xmlns="">
      <p:transition spd="slow" advTm="58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9385" y="1596985"/>
            <a:ext cx="5035629" cy="50356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21519" y="557451"/>
            <a:ext cx="7093506" cy="5637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Gaps in Existing Research</a:t>
            </a:r>
            <a:endParaRPr lang="en-US" sz="3550" dirty="0"/>
          </a:p>
        </p:txBody>
      </p:sp>
      <p:sp>
        <p:nvSpPr>
          <p:cNvPr id="5" name="Shape 1"/>
          <p:cNvSpPr/>
          <p:nvPr/>
        </p:nvSpPr>
        <p:spPr>
          <a:xfrm>
            <a:off x="721519" y="1391722"/>
            <a:ext cx="7700963" cy="3396258"/>
          </a:xfrm>
          <a:prstGeom prst="roundRect">
            <a:avLst>
              <a:gd name="adj" fmla="val 3231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2"/>
          <p:cNvSpPr/>
          <p:nvPr/>
        </p:nvSpPr>
        <p:spPr>
          <a:xfrm>
            <a:off x="698659" y="1391722"/>
            <a:ext cx="91440" cy="3396258"/>
          </a:xfrm>
          <a:prstGeom prst="roundRect">
            <a:avLst>
              <a:gd name="adj" fmla="val 82855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93338" y="1594961"/>
            <a:ext cx="4332565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What Current Research Shows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993338" y="2041446"/>
            <a:ext cx="722590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Existing research highlights general cybersecurity challenges, but often lacks a specific focus on universities: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993338" y="2726888"/>
            <a:ext cx="722590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ENISA (2023)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Major global risks include incorrect system setups, insider threats, and ransomware.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993338" y="3367207"/>
            <a:ext cx="722590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Alharthi et al. (2022)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Unique university issues include lack of central control and insufficient resources.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993338" y="4007525"/>
            <a:ext cx="722590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CyBOK (2021)</a:t>
            </a: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Cloud security involves management and human behavior, not just technology.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721519" y="4968359"/>
            <a:ext cx="7700963" cy="1923693"/>
          </a:xfrm>
          <a:prstGeom prst="roundRect">
            <a:avLst>
              <a:gd name="adj" fmla="val 5704"/>
            </a:avLst>
          </a:prstGeom>
          <a:solidFill>
            <a:srgbClr val="191356"/>
          </a:solidFill>
          <a:ln w="22860">
            <a:solidFill>
              <a:srgbClr val="2A5988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98659" y="4968359"/>
            <a:ext cx="91440" cy="1923693"/>
          </a:xfrm>
          <a:prstGeom prst="roundRect">
            <a:avLst>
              <a:gd name="adj" fmla="val 82855"/>
            </a:avLst>
          </a:prstGeom>
          <a:solidFill>
            <a:srgbClr val="1F76C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93338" y="5171599"/>
            <a:ext cx="7225903" cy="1517213"/>
          </a:xfrm>
          <a:prstGeom prst="roundRect">
            <a:avLst>
              <a:gd name="adj" fmla="val 4994"/>
            </a:avLst>
          </a:prstGeom>
          <a:solidFill>
            <a:srgbClr val="0A264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718" y="5420678"/>
            <a:ext cx="281821" cy="22538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635919" y="5396984"/>
            <a:ext cx="3223260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Policy Implementation Gap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1635919" y="5859185"/>
            <a:ext cx="640294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EDUCAUSE (2022) found only </a:t>
            </a:r>
            <a:r>
              <a:rPr lang="en-US" sz="140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38% of US universities</a:t>
            </a:r>
            <a:r>
              <a:rPr lang="en-US" sz="14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have clear cloud service policies, versus </a:t>
            </a:r>
            <a:r>
              <a:rPr lang="en-US" sz="1400" b="1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70% of private companies</a:t>
            </a:r>
            <a:r>
              <a:rPr lang="en-US" sz="1400" dirty="0">
                <a:solidFill>
                  <a:srgbClr val="FFFFFF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.</a:t>
            </a:r>
            <a:endParaRPr lang="en-US" sz="1400" dirty="0"/>
          </a:p>
        </p:txBody>
      </p:sp>
      <p:sp>
        <p:nvSpPr>
          <p:cNvPr id="18" name="Text 13"/>
          <p:cNvSpPr/>
          <p:nvPr/>
        </p:nvSpPr>
        <p:spPr>
          <a:xfrm>
            <a:off x="721519" y="7094934"/>
            <a:ext cx="7700963" cy="5772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This project addresses these gaps by creating a custom, CyBOK-based plan to reduce risks for universities.</a:t>
            </a:r>
            <a:endParaRPr lang="en-US" sz="1400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B383D41D-256D-34FE-B293-9145F85561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990"/>
    </mc:Choice>
    <mc:Fallback xmlns="">
      <p:transition spd="slow" advTm="117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3817"/>
            <a:ext cx="13042821" cy="1240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2F0F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Understanding Cloud Security Risks for Universities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2353389" y="293893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Breaches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793790" y="3368159"/>
            <a:ext cx="4040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Unauthorized access to private information.</a:t>
            </a:r>
            <a:endParaRPr lang="en-US" sz="15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65080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7641" y="3364051"/>
            <a:ext cx="296942" cy="3711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795986" y="278022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Setup Errors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9795986" y="3209449"/>
            <a:ext cx="4040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Misconfigurations, weak access, or default passwords.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65080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5460" y="3364051"/>
            <a:ext cx="296942" cy="37111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94463" y="44010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Insider Risks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9994463" y="4830247"/>
            <a:ext cx="38421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Misuse of systems by university personnel, intentional or accidental.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65080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64250" y="4747677"/>
            <a:ext cx="296942" cy="37111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795986" y="60219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Rule Breaking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9795986" y="6451163"/>
            <a:ext cx="404062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Failure to meet security and privacy regulations.</a:t>
            </a:r>
            <a:endParaRPr lang="en-US" sz="15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2653" y="265080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5460" y="6131302"/>
            <a:ext cx="296942" cy="37111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353389" y="60219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Access Control</a:t>
            </a:r>
            <a:endParaRPr lang="en-US" sz="1950" dirty="0"/>
          </a:p>
        </p:txBody>
      </p:sp>
      <p:sp>
        <p:nvSpPr>
          <p:cNvPr id="20" name="Text 10"/>
          <p:cNvSpPr/>
          <p:nvPr/>
        </p:nvSpPr>
        <p:spPr>
          <a:xfrm>
            <a:off x="793790" y="6451163"/>
            <a:ext cx="404050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Managing who can access systems and what they can do.</a:t>
            </a:r>
            <a:endParaRPr lang="en-US" sz="1550" dirty="0"/>
          </a:p>
        </p:txBody>
      </p:sp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653" y="2650808"/>
            <a:ext cx="4564975" cy="4564975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7641" y="6131302"/>
            <a:ext cx="296942" cy="371118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2154912" y="44010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CD7E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Leadership Issues</a:t>
            </a:r>
            <a:endParaRPr lang="en-US" sz="1950" dirty="0"/>
          </a:p>
        </p:txBody>
      </p:sp>
      <p:sp>
        <p:nvSpPr>
          <p:cNvPr id="24" name="Text 12"/>
          <p:cNvSpPr/>
          <p:nvPr/>
        </p:nvSpPr>
        <p:spPr>
          <a:xfrm>
            <a:off x="793790" y="4830247"/>
            <a:ext cx="3842028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Unclear rules, lack of accountability, or inconsistent policy application.</a:t>
            </a:r>
            <a:endParaRPr lang="en-US" sz="1550" dirty="0"/>
          </a:p>
        </p:txBody>
      </p:sp>
      <p:pic>
        <p:nvPicPr>
          <p:cNvPr id="25" name="Image 1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32653" y="2650808"/>
            <a:ext cx="4564975" cy="4564975"/>
          </a:xfrm>
          <a:prstGeom prst="rect">
            <a:avLst/>
          </a:prstGeom>
        </p:spPr>
      </p:pic>
      <p:pic>
        <p:nvPicPr>
          <p:cNvPr id="26" name="Image 1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68851" y="4747677"/>
            <a:ext cx="296942" cy="371118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491577AA-F484-599C-2DE0-42EABD8E1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253750" t="-253750" r="-253750" b="-253750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17"/>
    </mc:Choice>
    <mc:Fallback xmlns="">
      <p:transition spd="slow" advTm="54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</TotalTime>
  <Words>2133</Words>
  <Application>Microsoft Office PowerPoint</Application>
  <PresentationFormat>Custom</PresentationFormat>
  <Paragraphs>240</Paragraphs>
  <Slides>21</Slides>
  <Notes>21</Notes>
  <HiddenSlides>0</HiddenSlides>
  <MMClips>21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Montserrat Light</vt:lpstr>
      <vt:lpstr>Heebo Light</vt:lpstr>
      <vt:lpstr>Times New Roman</vt:lpstr>
      <vt:lpstr>Montserrat Bold</vt:lpstr>
      <vt:lpstr>Calibri</vt:lpstr>
      <vt:lpstr>Arial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Mohammed Ali Harahsheh</dc:creator>
  <cp:lastModifiedBy>Mohammed Ali Harahsheh</cp:lastModifiedBy>
  <cp:revision>13</cp:revision>
  <dcterms:created xsi:type="dcterms:W3CDTF">2025-10-04T07:05:43Z</dcterms:created>
  <dcterms:modified xsi:type="dcterms:W3CDTF">2025-10-05T04:32:02Z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a36020d-ba40-4770-a787-3bf47d300462_Enabled">
    <vt:lpwstr>true</vt:lpwstr>
  </property>
  <property fmtid="{D5CDD505-2E9C-101B-9397-08002B2CF9AE}" pid="3" name="MSIP_Label_ba36020d-ba40-4770-a787-3bf47d300462_SetDate">
    <vt:lpwstr>2025-10-04T07:06:35Z</vt:lpwstr>
  </property>
  <property fmtid="{D5CDD505-2E9C-101B-9397-08002B2CF9AE}" pid="4" name="MSIP_Label_ba36020d-ba40-4770-a787-3bf47d300462_Method">
    <vt:lpwstr>Privileged</vt:lpwstr>
  </property>
  <property fmtid="{D5CDD505-2E9C-101B-9397-08002B2CF9AE}" pid="5" name="MSIP_Label_ba36020d-ba40-4770-a787-3bf47d300462_Name">
    <vt:lpwstr>Internal</vt:lpwstr>
  </property>
  <property fmtid="{D5CDD505-2E9C-101B-9397-08002B2CF9AE}" pid="6" name="MSIP_Label_ba36020d-ba40-4770-a787-3bf47d300462_SiteId">
    <vt:lpwstr>0a8d00b7-df0a-4a52-a647-5c13f8349631</vt:lpwstr>
  </property>
  <property fmtid="{D5CDD505-2E9C-101B-9397-08002B2CF9AE}" pid="7" name="MSIP_Label_ba36020d-ba40-4770-a787-3bf47d300462_ActionId">
    <vt:lpwstr>2f1375a4-64ae-4589-b44e-3d83859bbbde</vt:lpwstr>
  </property>
  <property fmtid="{D5CDD505-2E9C-101B-9397-08002B2CF9AE}" pid="8" name="MSIP_Label_ba36020d-ba40-4770-a787-3bf47d300462_ContentBits">
    <vt:lpwstr>2</vt:lpwstr>
  </property>
  <property fmtid="{D5CDD505-2E9C-101B-9397-08002B2CF9AE}" pid="9" name="MSIP_Label_ba36020d-ba40-4770-a787-3bf47d300462_Tag">
    <vt:lpwstr>10, 0, 1, 1</vt:lpwstr>
  </property>
  <property fmtid="{D5CDD505-2E9C-101B-9397-08002B2CF9AE}" pid="10" name="ClassificationContentMarkingFooterLocations">
    <vt:lpwstr>Office Theme:3</vt:lpwstr>
  </property>
  <property fmtid="{D5CDD505-2E9C-101B-9397-08002B2CF9AE}" pid="11" name="ClassificationContentMarkingFooterText">
    <vt:lpwstr>Classification : Internal</vt:lpwstr>
  </property>
</Properties>
</file>